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M Sans" panose="020B0604020202020204" charset="0"/>
      <p:regular r:id="rId11"/>
    </p:embeddedFont>
    <p:embeddedFont>
      <p:font typeface="2  Nazanin" panose="00000700000000000000" pitchFamily="2" charset="-78"/>
      <p:bold r:id="rId12"/>
    </p:embeddedFont>
    <p:embeddedFont>
      <p:font typeface="Calibri" panose="020F0502020204030204" pitchFamily="34" charset="0"/>
      <p:regular r:id="rId13"/>
      <p:bold r:id="rId14"/>
    </p:embeddedFont>
    <p:embeddedFont>
      <p:font typeface="Dela Gothic One" panose="020B0604020202020204" charset="-128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909"/>
    <a:srgbClr val="0A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408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79" y="3018949"/>
            <a:ext cx="584561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ویروس های کامپیوتری برتر</a:t>
            </a:r>
            <a:endParaRPr lang="en-US" sz="4450" dirty="0">
              <a:cs typeface="2  Nazanin" panose="00000700000000000000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397537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ویروس های کامپیوتری، برنامه های مخربی هستند که برای نفوذ به سیستم ها و ایجاد اختلال طراحی شده اند.</a:t>
            </a:r>
            <a:endParaRPr lang="en-US" sz="1700" dirty="0">
              <a:cs typeface="2  Nazanin" panose="00000700000000000000" pitchFamily="2" charset="-78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13128" y="4912519"/>
            <a:ext cx="1673781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950"/>
              </a:lnSpc>
              <a:buNone/>
            </a:pPr>
            <a:r>
              <a:rPr lang="fa-IR" sz="2100" dirty="0" smtClean="0">
                <a:solidFill>
                  <a:schemeClr val="bg1"/>
                </a:solidFill>
              </a:rPr>
              <a:t>امیرمهدی زارع</a:t>
            </a:r>
            <a:endParaRPr lang="en-US" sz="2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65191" y="4076820"/>
            <a:ext cx="656665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معرفی ویروس های کامپیوتری</a:t>
            </a:r>
            <a:endParaRPr lang="en-US" sz="4450" dirty="0">
              <a:cs typeface="2  Nazanin" panose="00000700000000000000" pitchFamily="2" charset="-7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606052" y="5346383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53979" y="53463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تعریف ویروس</a:t>
            </a:r>
            <a:endParaRPr lang="en-US" sz="2200" dirty="0">
              <a:cs typeface="2  Nazanin" panose="00000700000000000000" pitchFamily="2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1353979" y="5832515"/>
            <a:ext cx="363116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برنامه ای مخرب که برای کپی کردن خود و انتشار در سایر سیستم ها طراحی شده است.</a:t>
            </a:r>
            <a:endParaRPr lang="en-US" sz="1700" dirty="0">
              <a:cs typeface="2  Nazanin" panose="00000700000000000000" pitchFamily="2" charset="-78"/>
            </a:endParaRPr>
          </a:p>
        </p:txBody>
      </p:sp>
      <p:sp>
        <p:nvSpPr>
          <p:cNvPr id="7" name="Shape 4"/>
          <p:cNvSpPr/>
          <p:nvPr/>
        </p:nvSpPr>
        <p:spPr>
          <a:xfrm>
            <a:off x="9049464" y="5346383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797391" y="53463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انواع ویروس ها</a:t>
            </a:r>
            <a:endParaRPr lang="en-US" sz="2200" dirty="0">
              <a:cs typeface="2  Nazanin" panose="00000700000000000000" pitchFamily="2" charset="-78"/>
            </a:endParaRPr>
          </a:p>
        </p:txBody>
      </p:sp>
      <p:sp>
        <p:nvSpPr>
          <p:cNvPr id="9" name="Text 6"/>
          <p:cNvSpPr/>
          <p:nvPr/>
        </p:nvSpPr>
        <p:spPr>
          <a:xfrm>
            <a:off x="5797391" y="5832515"/>
            <a:ext cx="363116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ویروس های فایل، بوت، ماکرو، تروجان، کرم، و اسکریپت از جمله انواع متداول ویروس ها هستند.</a:t>
            </a:r>
            <a:endParaRPr lang="en-US" sz="1700" dirty="0">
              <a:cs typeface="2  Nazanin" panose="00000700000000000000" pitchFamily="2" charset="-78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3492877" y="5346383"/>
            <a:ext cx="379095" cy="379095"/>
          </a:xfrm>
          <a:prstGeom prst="roundRect">
            <a:avLst>
              <a:gd name="adj" fmla="val 2400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40804" y="53463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اهداف ویروس ها</a:t>
            </a:r>
            <a:endParaRPr lang="en-US" sz="2200" dirty="0">
              <a:cs typeface="2  Nazanin" panose="00000700000000000000" pitchFamily="2" charset="-78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40804" y="5832515"/>
            <a:ext cx="363116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خرابکاری، سرقت اطلاعات، محدود کردن دسترسی، ایجاد اخلال و کنترل از اهداف ویروس ها هستند.</a:t>
            </a:r>
            <a:endParaRPr lang="en-US" sz="1700" dirty="0">
              <a:cs typeface="2  Nazanin" panose="000007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676909" y="7429500"/>
            <a:ext cx="1859973" cy="727364"/>
          </a:xfrm>
          <a:prstGeom prst="rect">
            <a:avLst/>
          </a:prstGeom>
          <a:solidFill>
            <a:srgbClr val="0A0909"/>
          </a:solidFill>
          <a:ln>
            <a:solidFill>
              <a:srgbClr val="0D090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99263" y="2410420"/>
            <a:ext cx="883098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ویژگی های ویروس های کامپیوتری موفق</a:t>
            </a:r>
            <a:endParaRPr lang="en-US" sz="4450" dirty="0">
              <a:cs typeface="2  Nazanin" panose="000007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قابلیت تکثیر</a:t>
            </a:r>
            <a:endParaRPr lang="en-US" sz="2200" dirty="0">
              <a:cs typeface="2  Nazanin" panose="00000700000000000000" pitchFamily="2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ویروس های موفق به طور مستقل خود را کپی و تکثیر می کنند و در سایر سیستم ها انتشار می یابند.</a:t>
            </a:r>
            <a:endParaRPr lang="en-US" sz="1700" dirty="0">
              <a:cs typeface="2  Nazanin" panose="00000700000000000000" pitchFamily="2" charset="-78"/>
            </a:endParaRPr>
          </a:p>
        </p:txBody>
      </p:sp>
      <p:sp>
        <p:nvSpPr>
          <p:cNvPr id="5" name="Text 3"/>
          <p:cNvSpPr/>
          <p:nvPr/>
        </p:nvSpPr>
        <p:spPr>
          <a:xfrm>
            <a:off x="4176474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پوشش مخفی</a:t>
            </a:r>
            <a:endParaRPr lang="en-US" sz="2200" dirty="0">
              <a:cs typeface="2  Nazanin" panose="00000700000000000000" pitchFamily="2" charset="-78"/>
            </a:endParaRPr>
          </a:p>
        </p:txBody>
      </p:sp>
      <p:sp>
        <p:nvSpPr>
          <p:cNvPr id="6" name="Text 4"/>
          <p:cNvSpPr/>
          <p:nvPr/>
        </p:nvSpPr>
        <p:spPr>
          <a:xfrm>
            <a:off x="4176474" y="4237434"/>
            <a:ext cx="288190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ویروس های موفق قادر به پنهان شدن از سیستم های امنیتی هستند و بدون شناسایی فعالیت می کنند.</a:t>
            </a:r>
            <a:endParaRPr lang="en-US" sz="1700" dirty="0">
              <a:cs typeface="2  Nazanin" panose="00000700000000000000" pitchFamily="2" charset="-78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4640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آسیب رسانی</a:t>
            </a:r>
            <a:endParaRPr lang="en-US" sz="2200" dirty="0">
              <a:cs typeface="2  Nazanin" panose="00000700000000000000" pitchFamily="2" charset="-78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4640" y="4237434"/>
            <a:ext cx="288190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ویروس های موفق برای ایجاد آسیب و اختلال در سیستم ها طراحی شده اند و به هدف خود می رسند.</a:t>
            </a:r>
            <a:endParaRPr lang="en-US" sz="1700" dirty="0">
              <a:cs typeface="2  Nazanin" panose="00000700000000000000" pitchFamily="2" charset="-78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012805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انتشار</a:t>
            </a:r>
            <a:endParaRPr lang="en-US" sz="2200" dirty="0">
              <a:cs typeface="2  Nazanin" panose="00000700000000000000" pitchFamily="2" charset="-78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012805" y="4237434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ویروس های موفق از طریق ایمیل، دانلود فایل، وب سایت ها و حملات شبکه انتشار می یابند.</a:t>
            </a:r>
            <a:endParaRPr lang="en-US" sz="1700" dirty="0">
              <a:cs typeface="2  Nazanin" panose="000007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676909" y="7429500"/>
            <a:ext cx="1859973" cy="727364"/>
          </a:xfrm>
          <a:prstGeom prst="rect">
            <a:avLst/>
          </a:prstGeom>
          <a:solidFill>
            <a:srgbClr val="0A0909"/>
          </a:solidFill>
          <a:ln>
            <a:solidFill>
              <a:srgbClr val="0D090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86552"/>
            <a:ext cx="747081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روش های ایجاد و پخش ویروس ها</a:t>
            </a:r>
            <a:endParaRPr lang="en-US" sz="4450" dirty="0">
              <a:cs typeface="2  Nazanin" panose="00000700000000000000" pitchFamily="2" charset="-78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865" y="2219786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58767" y="28368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کد نویسی</a:t>
            </a:r>
            <a:endParaRPr lang="en-US" sz="2200" dirty="0">
              <a:cs typeface="2  Nazanin" panose="00000700000000000000" pitchFamily="2" charset="-78"/>
            </a:endParaRPr>
          </a:p>
        </p:txBody>
      </p:sp>
      <p:sp>
        <p:nvSpPr>
          <p:cNvPr id="6" name="Text 2"/>
          <p:cNvSpPr/>
          <p:nvPr/>
        </p:nvSpPr>
        <p:spPr>
          <a:xfrm>
            <a:off x="758309" y="3268504"/>
            <a:ext cx="36511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ویروس ها با زبان های برنامه نویسی مختلف مانند C، C++ و Assembly ایجاد می شوند.</a:t>
            </a:r>
            <a:endParaRPr lang="en-US" sz="1700" dirty="0">
              <a:cs typeface="2  Nazanin" panose="00000700000000000000" pitchFamily="2" charset="-78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076" y="2213074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40920" y="27823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ایمیل</a:t>
            </a:r>
            <a:endParaRPr lang="en-US" sz="2200" dirty="0">
              <a:cs typeface="2  Nazanin" panose="00000700000000000000" pitchFamily="2" charset="-78"/>
            </a:endParaRPr>
          </a:p>
        </p:txBody>
      </p:sp>
      <p:sp>
        <p:nvSpPr>
          <p:cNvPr id="9" name="Text 4"/>
          <p:cNvSpPr/>
          <p:nvPr/>
        </p:nvSpPr>
        <p:spPr>
          <a:xfrm>
            <a:off x="4734401" y="3268504"/>
            <a:ext cx="36512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ویروس ها از طریق پیوست ایمیل یا لینک های مخرب در ایمیل انتشار می یابند.</a:t>
            </a:r>
            <a:endParaRPr lang="en-US" sz="1700" dirty="0">
              <a:cs typeface="2  Nazanin" panose="00000700000000000000" pitchFamily="2" charset="-78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864" y="5087354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08745" y="57500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دانلود</a:t>
            </a:r>
            <a:endParaRPr lang="en-US" sz="2200" dirty="0">
              <a:cs typeface="2  Nazanin" panose="00000700000000000000" pitchFamily="2" charset="-78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58309" y="6202918"/>
            <a:ext cx="36511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دانلود فایل های مخرب از وب سایت های غیر معتبر یکی از راه های انتشار ویروس ها است.</a:t>
            </a:r>
            <a:endParaRPr lang="en-US" sz="1700" dirty="0">
              <a:cs typeface="2  Nazanin" panose="00000700000000000000" pitchFamily="2" charset="-78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0018" y="5229403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492829" y="58106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شبکه</a:t>
            </a:r>
            <a:endParaRPr lang="en-US" sz="2200" dirty="0">
              <a:cs typeface="2  Nazanin" panose="00000700000000000000" pitchFamily="2" charset="-78"/>
            </a:endParaRPr>
          </a:p>
        </p:txBody>
      </p:sp>
      <p:sp>
        <p:nvSpPr>
          <p:cNvPr id="15" name="Text 8"/>
          <p:cNvSpPr/>
          <p:nvPr/>
        </p:nvSpPr>
        <p:spPr>
          <a:xfrm>
            <a:off x="4734401" y="6202918"/>
            <a:ext cx="36512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ویروس ها می توانند از طریق شبکه های محلی یا اینترنت به سایر سیستم ها انتشار یابند.</a:t>
            </a:r>
            <a:endParaRPr lang="en-US" sz="1700" dirty="0">
              <a:cs typeface="2  Nazanin" panose="00000700000000000000" pitchFamily="2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55044" y="827420"/>
            <a:ext cx="6888956" cy="640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نمونه هایی از ویروس های برتر تاریخ</a:t>
            </a:r>
            <a:endParaRPr lang="en-US" sz="4000" dirty="0">
              <a:cs typeface="2  Nazanin" panose="00000700000000000000" pitchFamily="2" charset="-7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62739" y="1700093"/>
            <a:ext cx="22860" cy="5762387"/>
          </a:xfrm>
          <a:prstGeom prst="roundRect">
            <a:avLst>
              <a:gd name="adj" fmla="val 358010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1170503" y="2127052"/>
            <a:ext cx="681990" cy="22860"/>
          </a:xfrm>
          <a:prstGeom prst="roundRect">
            <a:avLst>
              <a:gd name="adj" fmla="val 358010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754975" y="1919288"/>
            <a:ext cx="438388" cy="438388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83682" y="1984653"/>
            <a:ext cx="180856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401127" y="1958037"/>
            <a:ext cx="256389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Brain (1986)</a:t>
            </a:r>
            <a:endParaRPr lang="en-US" sz="2000" dirty="0">
              <a:cs typeface="2  Nazanin" panose="00000700000000000000" pitchFamily="2" charset="-78"/>
            </a:endParaRPr>
          </a:p>
        </p:txBody>
      </p:sp>
      <p:sp>
        <p:nvSpPr>
          <p:cNvPr id="9" name="Text 6"/>
          <p:cNvSpPr/>
          <p:nvPr/>
        </p:nvSpPr>
        <p:spPr>
          <a:xfrm>
            <a:off x="2045851" y="2332077"/>
            <a:ext cx="6416159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اولین ویروس برای سیستم عامل MS-DOS طراحی شد و در نوارهای فلزی انتشار یافت.</a:t>
            </a:r>
            <a:endParaRPr lang="en-US" sz="1500" dirty="0">
              <a:cs typeface="2  Nazanin" panose="00000700000000000000" pitchFamily="2" charset="-78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170503" y="3772257"/>
            <a:ext cx="681990" cy="22860"/>
          </a:xfrm>
          <a:prstGeom prst="roundRect">
            <a:avLst>
              <a:gd name="adj" fmla="val 358010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754975" y="3564493"/>
            <a:ext cx="438388" cy="438388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45701" y="3629858"/>
            <a:ext cx="25681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045851" y="3540085"/>
            <a:ext cx="302835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Morris Worm (1988)</a:t>
            </a:r>
            <a:endParaRPr lang="en-US" sz="2000" dirty="0">
              <a:cs typeface="2  Nazanin" panose="00000700000000000000" pitchFamily="2" charset="-78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045851" y="3977283"/>
            <a:ext cx="6416159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یک کرم اینترنتی که به سرعت انتشار یافت و باعث اختلال در اینترنت شد.</a:t>
            </a:r>
            <a:endParaRPr lang="en-US" sz="1500" dirty="0">
              <a:cs typeface="2  Nazanin" panose="00000700000000000000" pitchFamily="2" charset="-78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170503" y="5105638"/>
            <a:ext cx="681990" cy="22860"/>
          </a:xfrm>
          <a:prstGeom prst="roundRect">
            <a:avLst>
              <a:gd name="adj" fmla="val 358010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754975" y="4897874"/>
            <a:ext cx="438388" cy="438388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38676" y="4963239"/>
            <a:ext cx="270986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045851" y="4873466"/>
            <a:ext cx="2903577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ILOVEYOU (2000)</a:t>
            </a:r>
            <a:endParaRPr lang="en-US" sz="2000" dirty="0">
              <a:cs typeface="2  Nazanin" panose="00000700000000000000" pitchFamily="2" charset="-78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045851" y="5310664"/>
            <a:ext cx="6416159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یک ویروس که از طریق ایمیل انتشار یافت و به سطح همه گیری رسید.</a:t>
            </a:r>
            <a:endParaRPr lang="en-US" sz="1500" dirty="0">
              <a:cs typeface="2  Nazanin" panose="00000700000000000000" pitchFamily="2" charset="-78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1170503" y="6439019"/>
            <a:ext cx="681990" cy="22860"/>
          </a:xfrm>
          <a:prstGeom prst="roundRect">
            <a:avLst>
              <a:gd name="adj" fmla="val 358010"/>
            </a:avLst>
          </a:prstGeom>
          <a:solidFill>
            <a:srgbClr val="8D2424"/>
          </a:solidFill>
          <a:ln/>
        </p:spPr>
      </p:sp>
      <p:sp>
        <p:nvSpPr>
          <p:cNvPr id="21" name="Shape 18"/>
          <p:cNvSpPr/>
          <p:nvPr/>
        </p:nvSpPr>
        <p:spPr>
          <a:xfrm>
            <a:off x="754975" y="6231255"/>
            <a:ext cx="438388" cy="438388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32009" y="6296620"/>
            <a:ext cx="28420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2045851" y="6206847"/>
            <a:ext cx="2646283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Conficker (2008)</a:t>
            </a:r>
            <a:endParaRPr lang="en-US" sz="2000" dirty="0">
              <a:cs typeface="2  Nazanin" panose="00000700000000000000" pitchFamily="2" charset="-78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2045851" y="6644045"/>
            <a:ext cx="6416159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یک کرم که به طور گسترده در شبکه های جهانی انتشار یافت و برای کنترل سیستم ها طراحی شده بود.</a:t>
            </a:r>
            <a:endParaRPr lang="en-US" sz="1500" dirty="0">
              <a:cs typeface="2  Nazanin" panose="00000700000000000000" pitchFamily="2" charset="-7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6123" y="1169194"/>
            <a:ext cx="6914793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300"/>
              </a:lnSpc>
              <a:buNone/>
            </a:pPr>
            <a:r>
              <a:rPr lang="en-US" sz="3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تاثیر ویروس ها بر سیستم های کامپیوتری</a:t>
            </a:r>
            <a:endParaRPr lang="en-US" sz="3450" dirty="0">
              <a:cs typeface="2  Nazanin" panose="00000700000000000000" pitchFamily="2" charset="-78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292" y="2022277"/>
            <a:ext cx="1331952" cy="9810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89534" y="2466856"/>
            <a:ext cx="123468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1</a:t>
            </a:r>
            <a:endParaRPr lang="en-US" sz="1650" dirty="0">
              <a:cs typeface="2  Nazanin" panose="00000700000000000000" pitchFamily="2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638597" y="2175154"/>
            <a:ext cx="2208967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خرابکاری</a:t>
            </a:r>
            <a:endParaRPr lang="en-US" sz="1700" dirty="0">
              <a:cs typeface="2  Nazanin" panose="00000700000000000000" pitchFamily="2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7174944" y="2547818"/>
            <a:ext cx="6672620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ویروس ها می توانند داده های سیستم را حذف کنند، فایل ها را خراب کنند و به نرم افزار آسیب برسانند.</a:t>
            </a:r>
            <a:endParaRPr lang="en-US" sz="1300" dirty="0">
              <a:cs typeface="2  Nazanin" panose="00000700000000000000" pitchFamily="2" charset="-78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59154" y="3014782"/>
            <a:ext cx="9341763" cy="11430"/>
          </a:xfrm>
          <a:prstGeom prst="roundRect">
            <a:avLst>
              <a:gd name="adj" fmla="val 616899"/>
            </a:avLst>
          </a:prstGeom>
          <a:solidFill>
            <a:srgbClr val="8D242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256" y="3045262"/>
            <a:ext cx="2664023" cy="9810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63578" y="3367921"/>
            <a:ext cx="17526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2</a:t>
            </a:r>
            <a:endParaRPr lang="en-US" sz="1650" dirty="0">
              <a:cs typeface="2  Nazanin" panose="00000700000000000000" pitchFamily="2" charset="-78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1638596" y="3367921"/>
            <a:ext cx="2208967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سرقت اطلاعات</a:t>
            </a:r>
            <a:endParaRPr lang="en-US" sz="1700" dirty="0">
              <a:cs typeface="2  Nazanin" panose="00000700000000000000" pitchFamily="2" charset="-78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117080" y="3642447"/>
            <a:ext cx="6730484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ویروس ها می توانند اطلاعات حساس مانند رمز عبور، اطلاعات بانکی و اطلاعات شخصی را سرقت کنند.</a:t>
            </a:r>
            <a:endParaRPr lang="en-US" sz="1300" dirty="0">
              <a:cs typeface="2  Nazanin" panose="00000700000000000000" pitchFamily="2" charset="-78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5325189" y="4037767"/>
            <a:ext cx="8675727" cy="11430"/>
          </a:xfrm>
          <a:prstGeom prst="roundRect">
            <a:avLst>
              <a:gd name="adj" fmla="val 616899"/>
            </a:avLst>
          </a:prstGeom>
          <a:solidFill>
            <a:srgbClr val="8D242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220" y="4068247"/>
            <a:ext cx="3996095" cy="9810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58697" y="4390906"/>
            <a:ext cx="18490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3</a:t>
            </a:r>
            <a:endParaRPr lang="en-US" sz="1650" dirty="0">
              <a:cs typeface="2  Nazanin" panose="00000700000000000000" pitchFamily="2" charset="-78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11638597" y="4334893"/>
            <a:ext cx="2208967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محدودیت دسترسی</a:t>
            </a:r>
            <a:endParaRPr lang="en-US" sz="1700" dirty="0">
              <a:cs typeface="2  Nazanin" panose="00000700000000000000" pitchFamily="2" charset="-78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658100" y="4644629"/>
            <a:ext cx="6189464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ویروس ها می توانند دسترسی به سیستم را محدود کنند و کاربر را از استفاده از سیستم باز دارند.</a:t>
            </a:r>
            <a:endParaRPr lang="en-US" sz="1300" dirty="0">
              <a:cs typeface="2  Nazanin" panose="00000700000000000000" pitchFamily="2" charset="-78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5991225" y="5060752"/>
            <a:ext cx="8009692" cy="11430"/>
          </a:xfrm>
          <a:prstGeom prst="roundRect">
            <a:avLst>
              <a:gd name="adj" fmla="val 616899"/>
            </a:avLst>
          </a:prstGeom>
          <a:solidFill>
            <a:srgbClr val="8D2424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185" y="5091232"/>
            <a:ext cx="5328166" cy="98107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54172" y="5413891"/>
            <a:ext cx="19395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4</a:t>
            </a:r>
            <a:endParaRPr lang="en-US" sz="1650" dirty="0">
              <a:cs typeface="2  Nazanin" panose="00000700000000000000" pitchFamily="2" charset="-78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11638595" y="5370672"/>
            <a:ext cx="2208967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اخلال در عملکرد</a:t>
            </a:r>
            <a:endParaRPr lang="en-US" sz="1700" dirty="0">
              <a:cs typeface="2  Nazanin" panose="00000700000000000000" pitchFamily="2" charset="-78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6783229" y="5635823"/>
            <a:ext cx="706433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ویروس ها می توانند در عملکرد سیستم اختلال ایجاد کنند و باعث کندی و نابسامانی در عملکرد سیستم شوند.</a:t>
            </a:r>
            <a:endParaRPr lang="en-US" sz="1300" dirty="0">
              <a:cs typeface="2  Nazanin" panose="00000700000000000000" pitchFamily="2" charset="-78"/>
            </a:endParaRPr>
          </a:p>
        </p:txBody>
      </p:sp>
      <p:sp>
        <p:nvSpPr>
          <p:cNvPr id="22" name="Shape 16"/>
          <p:cNvSpPr/>
          <p:nvPr/>
        </p:nvSpPr>
        <p:spPr>
          <a:xfrm>
            <a:off x="6657261" y="6083737"/>
            <a:ext cx="7343656" cy="11430"/>
          </a:xfrm>
          <a:prstGeom prst="roundRect">
            <a:avLst>
              <a:gd name="adj" fmla="val 616899"/>
            </a:avLst>
          </a:prstGeom>
          <a:solidFill>
            <a:srgbClr val="8D2424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149" y="6114217"/>
            <a:ext cx="6660237" cy="98107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58458" y="6436876"/>
            <a:ext cx="18549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5</a:t>
            </a:r>
            <a:endParaRPr lang="en-US" sz="1650" dirty="0">
              <a:cs typeface="2  Nazanin" panose="00000700000000000000" pitchFamily="2" charset="-78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11638597" y="6378191"/>
            <a:ext cx="2208967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کنترل سیستم</a:t>
            </a:r>
            <a:endParaRPr lang="en-US" sz="1700" dirty="0">
              <a:cs typeface="2  Nazanin" panose="00000700000000000000" pitchFamily="2" charset="-78"/>
            </a:endParaRPr>
          </a:p>
        </p:txBody>
      </p:sp>
      <p:sp>
        <p:nvSpPr>
          <p:cNvPr id="26" name="Text 19"/>
          <p:cNvSpPr/>
          <p:nvPr/>
        </p:nvSpPr>
        <p:spPr>
          <a:xfrm>
            <a:off x="7805140" y="6658808"/>
            <a:ext cx="6042422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3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ویروس ها می توانند کنترل سیستم را به دست گیرند و برای اهداف مخرب از آن استفاده کنند.</a:t>
            </a:r>
            <a:endParaRPr lang="en-US" sz="1300" dirty="0">
              <a:cs typeface="2  Nazanin" panose="00000700000000000000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676909" y="7429500"/>
            <a:ext cx="1859973" cy="727364"/>
          </a:xfrm>
          <a:prstGeom prst="rect">
            <a:avLst/>
          </a:prstGeom>
          <a:solidFill>
            <a:srgbClr val="0A0909"/>
          </a:solidFill>
          <a:ln>
            <a:solidFill>
              <a:srgbClr val="0D090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91865" y="648192"/>
            <a:ext cx="8391644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450"/>
              </a:lnSpc>
              <a:buNone/>
            </a:pP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راه های مقابله با ویروس های کامپیوتری</a:t>
            </a:r>
            <a:endParaRPr lang="en-US" sz="4350" dirty="0">
              <a:cs typeface="2  Nazanin" panose="00000700000000000000" pitchFamily="2" charset="-78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41045" y="1702356"/>
            <a:ext cx="1643539" cy="1237536"/>
          </a:xfrm>
          <a:prstGeom prst="roundRect">
            <a:avLst>
              <a:gd name="adj" fmla="val 718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60358" y="2109430"/>
            <a:ext cx="155615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1</a:t>
            </a:r>
            <a:endParaRPr lang="en-US" sz="2050" dirty="0">
              <a:cs typeface="2  Nazanin" panose="00000700000000000000" pitchFamily="2" charset="-78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891361" y="1789279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نرم افزار آنتی ویروس</a:t>
            </a:r>
            <a:endParaRPr lang="en-US" sz="2150" dirty="0">
              <a:cs typeface="2  Nazanin" panose="00000700000000000000" pitchFamily="2" charset="-78"/>
            </a:endParaRPr>
          </a:p>
        </p:txBody>
      </p:sp>
      <p:sp>
        <p:nvSpPr>
          <p:cNvPr id="6" name="Text 4"/>
          <p:cNvSpPr/>
          <p:nvPr/>
        </p:nvSpPr>
        <p:spPr>
          <a:xfrm>
            <a:off x="6725245" y="2337808"/>
            <a:ext cx="7058263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استفاده از نرم افزار آنتی ویروس به روز برای شناسایی و حذف ویروس ها ضروری است.</a:t>
            </a:r>
            <a:endParaRPr lang="en-US" sz="1650" dirty="0">
              <a:cs typeface="2  Nazanin" panose="00000700000000000000" pitchFamily="2" charset="-78"/>
            </a:endParaRPr>
          </a:p>
        </p:txBody>
      </p:sp>
      <p:sp>
        <p:nvSpPr>
          <p:cNvPr id="7" name="Shape 5"/>
          <p:cNvSpPr/>
          <p:nvPr/>
        </p:nvSpPr>
        <p:spPr>
          <a:xfrm>
            <a:off x="2490430" y="2930366"/>
            <a:ext cx="11293078" cy="11430"/>
          </a:xfrm>
          <a:prstGeom prst="roundRect">
            <a:avLst>
              <a:gd name="adj" fmla="val 778122"/>
            </a:avLst>
          </a:prstGeom>
          <a:solidFill>
            <a:srgbClr val="8D2424"/>
          </a:solidFill>
          <a:ln/>
        </p:spPr>
      </p:sp>
      <p:sp>
        <p:nvSpPr>
          <p:cNvPr id="8" name="Shape 6"/>
          <p:cNvSpPr/>
          <p:nvPr/>
        </p:nvSpPr>
        <p:spPr>
          <a:xfrm>
            <a:off x="741045" y="3045738"/>
            <a:ext cx="3287078" cy="1237536"/>
          </a:xfrm>
          <a:prstGeom prst="roundRect">
            <a:avLst>
              <a:gd name="adj" fmla="val 718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60358" y="3452813"/>
            <a:ext cx="220980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2</a:t>
            </a:r>
            <a:endParaRPr lang="en-US" sz="2050" dirty="0">
              <a:cs typeface="2  Nazanin" panose="00000700000000000000" pitchFamily="2" charset="-78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997208" y="3184661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به روز رسانی</a:t>
            </a:r>
            <a:endParaRPr lang="en-US" sz="2150" dirty="0">
              <a:cs typeface="2  Nazanin" panose="00000700000000000000" pitchFamily="2" charset="-78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436870" y="3732728"/>
            <a:ext cx="8346638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به روز رسانی منظم سیستم عامل و نرم افزار های مختلف برای حذف سوراخ های امنیتی ضروری است.</a:t>
            </a:r>
            <a:endParaRPr lang="en-US" sz="1650" dirty="0">
              <a:cs typeface="2  Nazanin" panose="00000700000000000000" pitchFamily="2" charset="-78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4133969" y="4273748"/>
            <a:ext cx="9649539" cy="11430"/>
          </a:xfrm>
          <a:prstGeom prst="roundRect">
            <a:avLst>
              <a:gd name="adj" fmla="val 778122"/>
            </a:avLst>
          </a:prstGeom>
          <a:solidFill>
            <a:srgbClr val="8D2424"/>
          </a:solidFill>
          <a:ln/>
        </p:spPr>
      </p:sp>
      <p:sp>
        <p:nvSpPr>
          <p:cNvPr id="13" name="Shape 11"/>
          <p:cNvSpPr/>
          <p:nvPr/>
        </p:nvSpPr>
        <p:spPr>
          <a:xfrm>
            <a:off x="741045" y="4389120"/>
            <a:ext cx="4930616" cy="1576388"/>
          </a:xfrm>
          <a:prstGeom prst="roundRect">
            <a:avLst>
              <a:gd name="adj" fmla="val 564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60358" y="4965621"/>
            <a:ext cx="233124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3</a:t>
            </a:r>
            <a:endParaRPr lang="en-US" sz="2050" dirty="0">
              <a:cs typeface="2  Nazanin" panose="00000700000000000000" pitchFamily="2" charset="-78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997207" y="472785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احتیاط</a:t>
            </a:r>
            <a:endParaRPr lang="en-US" sz="2150" dirty="0">
              <a:cs typeface="2  Nazanin" panose="00000700000000000000" pitchFamily="2" charset="-78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883354" y="5076111"/>
            <a:ext cx="7794308" cy="677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اجتناب از دانلود فایل های مشکوک و باز کردن ایمیل های غیر معتبر برای جلوگیری از انتشار ویروس اهمیت دارد.</a:t>
            </a:r>
            <a:endParaRPr lang="en-US" sz="1650" dirty="0">
              <a:cs typeface="2  Nazanin" panose="00000700000000000000" pitchFamily="2" charset="-78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5777508" y="5955983"/>
            <a:ext cx="8006001" cy="11430"/>
          </a:xfrm>
          <a:prstGeom prst="roundRect">
            <a:avLst>
              <a:gd name="adj" fmla="val 778122"/>
            </a:avLst>
          </a:prstGeom>
          <a:solidFill>
            <a:srgbClr val="8D2424"/>
          </a:solidFill>
          <a:ln/>
        </p:spPr>
      </p:sp>
      <p:sp>
        <p:nvSpPr>
          <p:cNvPr id="18" name="Shape 16"/>
          <p:cNvSpPr/>
          <p:nvPr/>
        </p:nvSpPr>
        <p:spPr>
          <a:xfrm>
            <a:off x="741045" y="6071354"/>
            <a:ext cx="6574155" cy="1576388"/>
          </a:xfrm>
          <a:prstGeom prst="roundRect">
            <a:avLst>
              <a:gd name="adj" fmla="val 564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60358" y="6647855"/>
            <a:ext cx="244554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4</a:t>
            </a:r>
            <a:endParaRPr lang="en-US" sz="2050" dirty="0">
              <a:cs typeface="2  Nazanin" panose="00000700000000000000" pitchFamily="2" charset="-78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0891360" y="6410413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آموزش</a:t>
            </a:r>
            <a:endParaRPr lang="en-US" sz="2150" dirty="0">
              <a:cs typeface="2  Nazanin" panose="00000700000000000000" pitchFamily="2" charset="-78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526893" y="6758345"/>
            <a:ext cx="6150769" cy="677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ea typeface="DM Sans" pitchFamily="34" charset="-122"/>
                <a:cs typeface="2  Nazanin" panose="00000700000000000000" pitchFamily="2" charset="-78"/>
              </a:rPr>
              <a:t>آموزش کاربران در مورد خطرات ویروس ها و نحوه مقابله با آن ها ضروری است.</a:t>
            </a:r>
            <a:endParaRPr lang="en-US" sz="1650" dirty="0">
              <a:cs typeface="2  Nazanin" panose="00000700000000000000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676909" y="7429500"/>
            <a:ext cx="1859973" cy="727364"/>
          </a:xfrm>
          <a:prstGeom prst="rect">
            <a:avLst/>
          </a:prstGeom>
          <a:solidFill>
            <a:srgbClr val="0A0909"/>
          </a:solidFill>
          <a:ln>
            <a:solidFill>
              <a:srgbClr val="0D090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997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41771" y="2730330"/>
            <a:ext cx="7645718" cy="578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550"/>
              </a:lnSpc>
              <a:buNone/>
            </a:pPr>
            <a:r>
              <a:rPr lang="en-US" sz="36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آینده ویروس های کامپیوتری و پیش بینی ها</a:t>
            </a:r>
            <a:endParaRPr lang="en-US" sz="3600" dirty="0">
              <a:cs typeface="2  Nazanin" panose="00000700000000000000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859177" y="3700593"/>
            <a:ext cx="4107677" cy="580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550"/>
              </a:lnSpc>
              <a:buNone/>
            </a:pPr>
            <a:r>
              <a:rPr lang="en-US" sz="4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1</a:t>
            </a:r>
            <a:endParaRPr lang="en-US" sz="4550" dirty="0">
              <a:cs typeface="2  Nazanin" panose="00000700000000000000" pitchFamily="2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2741771" y="4415076"/>
            <a:ext cx="2315528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توسعه</a:t>
            </a:r>
            <a:endParaRPr lang="en-US" sz="1800" dirty="0">
              <a:cs typeface="2  Nazanin" panose="00000700000000000000" pitchFamily="2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-36865" y="4810006"/>
            <a:ext cx="6567249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ویروس ها با توسعه تکنولوژی پیچیده تر و مخرب تر می شوند.</a:t>
            </a:r>
            <a:endParaRPr lang="en-US" sz="1350" dirty="0">
              <a:cs typeface="2  Nazanin" panose="00000700000000000000" pitchFamily="2" charset="-78"/>
            </a:endParaRPr>
          </a:p>
        </p:txBody>
      </p:sp>
      <p:sp>
        <p:nvSpPr>
          <p:cNvPr id="7" name="Text 4"/>
          <p:cNvSpPr/>
          <p:nvPr/>
        </p:nvSpPr>
        <p:spPr>
          <a:xfrm>
            <a:off x="9802183" y="3700593"/>
            <a:ext cx="1857125" cy="580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550"/>
              </a:lnSpc>
              <a:buNone/>
            </a:pPr>
            <a:r>
              <a:rPr lang="en-US" sz="4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2</a:t>
            </a:r>
            <a:endParaRPr lang="en-US" sz="4550" dirty="0">
              <a:cs typeface="2  Nazanin" panose="00000700000000000000" pitchFamily="2" charset="-78"/>
            </a:endParaRPr>
          </a:p>
        </p:txBody>
      </p:sp>
      <p:sp>
        <p:nvSpPr>
          <p:cNvPr id="8" name="Text 5"/>
          <p:cNvSpPr/>
          <p:nvPr/>
        </p:nvSpPr>
        <p:spPr>
          <a:xfrm>
            <a:off x="9572982" y="4415076"/>
            <a:ext cx="2315528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هدف گذاری</a:t>
            </a:r>
            <a:endParaRPr lang="en-US" sz="1800" dirty="0">
              <a:cs typeface="2  Nazanin" panose="00000700000000000000" pitchFamily="2" charset="-78"/>
            </a:endParaRPr>
          </a:p>
        </p:txBody>
      </p:sp>
      <p:sp>
        <p:nvSpPr>
          <p:cNvPr id="9" name="Text 6"/>
          <p:cNvSpPr/>
          <p:nvPr/>
        </p:nvSpPr>
        <p:spPr>
          <a:xfrm>
            <a:off x="7447121" y="4810006"/>
            <a:ext cx="6567368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ویروس ها به اهداف مخرب تر مانند سرقت هویت و اختلال در زیرساخت های مهم هدف گذاری می کنند.</a:t>
            </a:r>
            <a:endParaRPr lang="en-US" sz="1350" dirty="0">
              <a:cs typeface="2  Nazanin" panose="00000700000000000000" pitchFamily="2" charset="-78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945504" y="5935266"/>
            <a:ext cx="1021350" cy="580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550"/>
              </a:lnSpc>
              <a:buNone/>
            </a:pPr>
            <a:r>
              <a:rPr lang="en-US" sz="4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3</a:t>
            </a:r>
            <a:endParaRPr lang="en-US" sz="4550" dirty="0">
              <a:cs typeface="2  Nazanin" panose="00000700000000000000" pitchFamily="2" charset="-78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651326" y="6789420"/>
            <a:ext cx="2315528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AI</a:t>
            </a:r>
            <a:endParaRPr lang="en-US" sz="1800" dirty="0">
              <a:cs typeface="2  Nazanin" panose="00000700000000000000" pitchFamily="2" charset="-78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15910" y="7184350"/>
            <a:ext cx="6567249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ویروس ها با استفاده از هوش مصنوعی (AI) برای فرار از سیستم های امنیتی و انتشار سریع تر طراحی می شوند.</a:t>
            </a:r>
            <a:endParaRPr lang="en-US" sz="1350" dirty="0">
              <a:cs typeface="2  Nazanin" panose="00000700000000000000" pitchFamily="2" charset="-78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945183" y="5935266"/>
            <a:ext cx="714125" cy="580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550"/>
              </a:lnSpc>
              <a:buNone/>
            </a:pPr>
            <a:r>
              <a:rPr lang="en-US" sz="4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4</a:t>
            </a:r>
            <a:endParaRPr lang="en-US" sz="4550" dirty="0">
              <a:cs typeface="2  Nazanin" panose="00000700000000000000" pitchFamily="2" charset="-78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343780" y="6789420"/>
            <a:ext cx="2315528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2  Nazanin" panose="00000700000000000000" pitchFamily="2" charset="-78"/>
              </a:rPr>
              <a:t>مقابله</a:t>
            </a:r>
            <a:endParaRPr lang="en-US" sz="1800" dirty="0">
              <a:cs typeface="2  Nazanin" panose="00000700000000000000" pitchFamily="2" charset="-78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447121" y="7184350"/>
            <a:ext cx="6567368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2  Nazanin" panose="00000700000000000000" pitchFamily="2" charset="-78"/>
              </a:rPr>
              <a:t>سیستم های امنیتی با توسعه تکنولوژی برای مقابله با تهدیدات جدید ویروس به روز رسانی می شوند.</a:t>
            </a:r>
            <a:endParaRPr lang="en-US" sz="1350" dirty="0">
              <a:cs typeface="2  Nazanin" panose="00000700000000000000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76909" y="7658100"/>
            <a:ext cx="1859973" cy="498764"/>
          </a:xfrm>
          <a:prstGeom prst="rect">
            <a:avLst/>
          </a:prstGeom>
          <a:solidFill>
            <a:srgbClr val="0A0909"/>
          </a:solidFill>
          <a:ln>
            <a:solidFill>
              <a:srgbClr val="0D090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687</Words>
  <Application>Microsoft Office PowerPoint</Application>
  <PresentationFormat>Custom</PresentationFormat>
  <Paragraphs>91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DM Sans</vt:lpstr>
      <vt:lpstr>Arial</vt:lpstr>
      <vt:lpstr>2  Nazanin</vt:lpstr>
      <vt:lpstr>Calibri</vt:lpstr>
      <vt:lpstr>Dela Gothic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5</cp:revision>
  <dcterms:created xsi:type="dcterms:W3CDTF">2024-12-11T19:13:35Z</dcterms:created>
  <dcterms:modified xsi:type="dcterms:W3CDTF">2024-12-11T19:30:37Z</dcterms:modified>
</cp:coreProperties>
</file>